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4" r:id="rId4"/>
    <p:sldId id="266" r:id="rId5"/>
    <p:sldId id="268" r:id="rId6"/>
    <p:sldId id="260" r:id="rId7"/>
    <p:sldId id="262" r:id="rId8"/>
    <p:sldId id="269" r:id="rId9"/>
    <p:sldId id="270" r:id="rId10"/>
    <p:sldId id="272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5984B8-0670-4C86-BF3E-F3385650C5C3}" v="27" dt="2020-12-16T01:08:45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85598" autoAdjust="0"/>
  </p:normalViewPr>
  <p:slideViewPr>
    <p:cSldViewPr snapToGrid="0">
      <p:cViewPr>
        <p:scale>
          <a:sx n="100" d="100"/>
          <a:sy n="100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" userId="9c186df9-7a0f-4ca8-a65b-7acc6ff6802b" providerId="ADAL" clId="{0F5984B8-0670-4C86-BF3E-F3385650C5C3}"/>
    <pc:docChg chg="custSel modSld modShowInfo">
      <pc:chgData name="Rishi" userId="9c186df9-7a0f-4ca8-a65b-7acc6ff6802b" providerId="ADAL" clId="{0F5984B8-0670-4C86-BF3E-F3385650C5C3}" dt="2020-12-16T01:08:45.104" v="30"/>
      <pc:docMkLst>
        <pc:docMk/>
      </pc:docMkLst>
      <pc:sldChg chg="addSp modSp modTransition">
        <pc:chgData name="Rishi" userId="9c186df9-7a0f-4ca8-a65b-7acc6ff6802b" providerId="ADAL" clId="{0F5984B8-0670-4C86-BF3E-F3385650C5C3}" dt="2020-12-16T00:38:37.395" v="9"/>
        <pc:sldMkLst>
          <pc:docMk/>
          <pc:sldMk cId="552920002" sldId="256"/>
        </pc:sldMkLst>
        <pc:picChg chg="add mod">
          <ac:chgData name="Rishi" userId="9c186df9-7a0f-4ca8-a65b-7acc6ff6802b" providerId="ADAL" clId="{0F5984B8-0670-4C86-BF3E-F3385650C5C3}" dt="2020-12-16T00:38:37.395" v="9"/>
          <ac:picMkLst>
            <pc:docMk/>
            <pc:sldMk cId="552920002" sldId="256"/>
            <ac:picMk id="53" creationId="{C0B22B9E-D078-4D8B-8428-6B4A91BEFB52}"/>
          </ac:picMkLst>
        </pc:picChg>
      </pc:sldChg>
      <pc:sldChg chg="addSp delSp modSp mod modTransition delAnim">
        <pc:chgData name="Rishi" userId="9c186df9-7a0f-4ca8-a65b-7acc6ff6802b" providerId="ADAL" clId="{0F5984B8-0670-4C86-BF3E-F3385650C5C3}" dt="2020-12-16T00:40:46.400" v="12"/>
        <pc:sldMkLst>
          <pc:docMk/>
          <pc:sldMk cId="3652811412" sldId="258"/>
        </pc:sldMkLst>
        <pc:picChg chg="add del mod">
          <ac:chgData name="Rishi" userId="9c186df9-7a0f-4ca8-a65b-7acc6ff6802b" providerId="ADAL" clId="{0F5984B8-0670-4C86-BF3E-F3385650C5C3}" dt="2020-12-16T00:35:31.570" v="2" actId="478"/>
          <ac:picMkLst>
            <pc:docMk/>
            <pc:sldMk cId="3652811412" sldId="258"/>
            <ac:picMk id="5" creationId="{608F8028-D7A3-4E4F-B936-ACDDEC550322}"/>
          </ac:picMkLst>
        </pc:picChg>
        <pc:picChg chg="add del mod">
          <ac:chgData name="Rishi" userId="9c186df9-7a0f-4ca8-a65b-7acc6ff6802b" providerId="ADAL" clId="{0F5984B8-0670-4C86-BF3E-F3385650C5C3}" dt="2020-12-16T00:40:09.503" v="11"/>
          <ac:picMkLst>
            <pc:docMk/>
            <pc:sldMk cId="3652811412" sldId="258"/>
            <ac:picMk id="6" creationId="{54750A88-7728-496B-BA31-B93D9D8B9AB3}"/>
          </ac:picMkLst>
        </pc:picChg>
        <pc:picChg chg="add del mod">
          <ac:chgData name="Rishi" userId="9c186df9-7a0f-4ca8-a65b-7acc6ff6802b" providerId="ADAL" clId="{0F5984B8-0670-4C86-BF3E-F3385650C5C3}" dt="2020-12-16T00:40:46.400" v="12"/>
          <ac:picMkLst>
            <pc:docMk/>
            <pc:sldMk cId="3652811412" sldId="258"/>
            <ac:picMk id="7" creationId="{8E376984-5C7B-41DB-ADA3-B352E74EF725}"/>
          </ac:picMkLst>
        </pc:picChg>
        <pc:picChg chg="add mod">
          <ac:chgData name="Rishi" userId="9c186df9-7a0f-4ca8-a65b-7acc6ff6802b" providerId="ADAL" clId="{0F5984B8-0670-4C86-BF3E-F3385650C5C3}" dt="2020-12-16T00:40:46.400" v="12"/>
          <ac:picMkLst>
            <pc:docMk/>
            <pc:sldMk cId="3652811412" sldId="258"/>
            <ac:picMk id="8" creationId="{72D11957-1B13-4CFB-AB8F-F562C6AC4160}"/>
          </ac:picMkLst>
        </pc:picChg>
      </pc:sldChg>
      <pc:sldChg chg="addSp delSp modSp modTransition">
        <pc:chgData name="Rishi" userId="9c186df9-7a0f-4ca8-a65b-7acc6ff6802b" providerId="ADAL" clId="{0F5984B8-0670-4C86-BF3E-F3385650C5C3}" dt="2020-12-16T01:08:45.104" v="30"/>
        <pc:sldMkLst>
          <pc:docMk/>
          <pc:sldMk cId="3839599418" sldId="260"/>
        </pc:sldMkLst>
        <pc:picChg chg="add del mod">
          <ac:chgData name="Rishi" userId="9c186df9-7a0f-4ca8-a65b-7acc6ff6802b" providerId="ADAL" clId="{0F5984B8-0670-4C86-BF3E-F3385650C5C3}" dt="2020-12-16T01:08:45.104" v="30"/>
          <ac:picMkLst>
            <pc:docMk/>
            <pc:sldMk cId="3839599418" sldId="260"/>
            <ac:picMk id="36" creationId="{7E371132-0EBF-421B-A610-4E496D5F28BE}"/>
          </ac:picMkLst>
        </pc:picChg>
        <pc:picChg chg="add mod">
          <ac:chgData name="Rishi" userId="9c186df9-7a0f-4ca8-a65b-7acc6ff6802b" providerId="ADAL" clId="{0F5984B8-0670-4C86-BF3E-F3385650C5C3}" dt="2020-12-16T01:08:45.104" v="30"/>
          <ac:picMkLst>
            <pc:docMk/>
            <pc:sldMk cId="3839599418" sldId="260"/>
            <ac:picMk id="37" creationId="{D10B27E8-205A-4171-A76A-8451D5441226}"/>
          </ac:picMkLst>
        </pc:picChg>
      </pc:sldChg>
      <pc:sldChg chg="addSp modSp modTransition">
        <pc:chgData name="Rishi" userId="9c186df9-7a0f-4ca8-a65b-7acc6ff6802b" providerId="ADAL" clId="{0F5984B8-0670-4C86-BF3E-F3385650C5C3}" dt="2020-12-16T00:53:35.274" v="20"/>
        <pc:sldMkLst>
          <pc:docMk/>
          <pc:sldMk cId="2831008095" sldId="262"/>
        </pc:sldMkLst>
        <pc:picChg chg="add mod">
          <ac:chgData name="Rishi" userId="9c186df9-7a0f-4ca8-a65b-7acc6ff6802b" providerId="ADAL" clId="{0F5984B8-0670-4C86-BF3E-F3385650C5C3}" dt="2020-12-16T00:53:35.274" v="20"/>
          <ac:picMkLst>
            <pc:docMk/>
            <pc:sldMk cId="2831008095" sldId="262"/>
            <ac:picMk id="22" creationId="{0C7A6300-9485-4B5F-B9E1-07ABEDF904BA}"/>
          </ac:picMkLst>
        </pc:picChg>
      </pc:sldChg>
      <pc:sldChg chg="addSp delSp modSp mod modTransition delAnim">
        <pc:chgData name="Rishi" userId="9c186df9-7a0f-4ca8-a65b-7acc6ff6802b" providerId="ADAL" clId="{0F5984B8-0670-4C86-BF3E-F3385650C5C3}" dt="2020-12-16T00:46:31.362" v="14"/>
        <pc:sldMkLst>
          <pc:docMk/>
          <pc:sldMk cId="1912960473" sldId="264"/>
        </pc:sldMkLst>
        <pc:picChg chg="add del mod">
          <ac:chgData name="Rishi" userId="9c186df9-7a0f-4ca8-a65b-7acc6ff6802b" providerId="ADAL" clId="{0F5984B8-0670-4C86-BF3E-F3385650C5C3}" dt="2020-12-16T00:35:36.392" v="3" actId="478"/>
          <ac:picMkLst>
            <pc:docMk/>
            <pc:sldMk cId="1912960473" sldId="264"/>
            <ac:picMk id="5" creationId="{06DEB4A8-D2E6-4640-890B-B6C62BD9CAA3}"/>
          </ac:picMkLst>
        </pc:picChg>
        <pc:picChg chg="add del mod">
          <ac:chgData name="Rishi" userId="9c186df9-7a0f-4ca8-a65b-7acc6ff6802b" providerId="ADAL" clId="{0F5984B8-0670-4C86-BF3E-F3385650C5C3}" dt="2020-12-16T00:37:57.736" v="8" actId="478"/>
          <ac:picMkLst>
            <pc:docMk/>
            <pc:sldMk cId="1912960473" sldId="264"/>
            <ac:picMk id="6" creationId="{73C77DF9-9C70-48F1-ACB1-B0E7BD20F188}"/>
          </ac:picMkLst>
        </pc:picChg>
        <pc:picChg chg="add del mod">
          <ac:chgData name="Rishi" userId="9c186df9-7a0f-4ca8-a65b-7acc6ff6802b" providerId="ADAL" clId="{0F5984B8-0670-4C86-BF3E-F3385650C5C3}" dt="2020-12-16T00:46:31.362" v="14"/>
          <ac:picMkLst>
            <pc:docMk/>
            <pc:sldMk cId="1912960473" sldId="264"/>
            <ac:picMk id="7" creationId="{08773650-1924-4DEB-8E94-DE6623A2AE91}"/>
          </ac:picMkLst>
        </pc:picChg>
        <pc:picChg chg="add mod">
          <ac:chgData name="Rishi" userId="9c186df9-7a0f-4ca8-a65b-7acc6ff6802b" providerId="ADAL" clId="{0F5984B8-0670-4C86-BF3E-F3385650C5C3}" dt="2020-12-16T00:46:31.362" v="14"/>
          <ac:picMkLst>
            <pc:docMk/>
            <pc:sldMk cId="1912960473" sldId="264"/>
            <ac:picMk id="8" creationId="{66E3CFDF-A54D-476F-9951-0BDBC771E6D7}"/>
          </ac:picMkLst>
        </pc:picChg>
      </pc:sldChg>
      <pc:sldChg chg="addSp delSp modSp modTransition">
        <pc:chgData name="Rishi" userId="9c186df9-7a0f-4ca8-a65b-7acc6ff6802b" providerId="ADAL" clId="{0F5984B8-0670-4C86-BF3E-F3385650C5C3}" dt="2020-12-16T00:49:21.816" v="17"/>
        <pc:sldMkLst>
          <pc:docMk/>
          <pc:sldMk cId="3923356965" sldId="266"/>
        </pc:sldMkLst>
        <pc:picChg chg="add del mod">
          <ac:chgData name="Rishi" userId="9c186df9-7a0f-4ca8-a65b-7acc6ff6802b" providerId="ADAL" clId="{0F5984B8-0670-4C86-BF3E-F3385650C5C3}" dt="2020-12-16T00:48:56.804" v="16"/>
          <ac:picMkLst>
            <pc:docMk/>
            <pc:sldMk cId="3923356965" sldId="266"/>
            <ac:picMk id="8" creationId="{3822A16D-BFC4-4CB2-9486-6315EE39EACA}"/>
          </ac:picMkLst>
        </pc:picChg>
        <pc:picChg chg="add del mod">
          <ac:chgData name="Rishi" userId="9c186df9-7a0f-4ca8-a65b-7acc6ff6802b" providerId="ADAL" clId="{0F5984B8-0670-4C86-BF3E-F3385650C5C3}" dt="2020-12-16T00:49:21.816" v="17"/>
          <ac:picMkLst>
            <pc:docMk/>
            <pc:sldMk cId="3923356965" sldId="266"/>
            <ac:picMk id="9" creationId="{468B2D70-83A1-4DFF-AEFE-1CB6DE0C30C5}"/>
          </ac:picMkLst>
        </pc:picChg>
        <pc:picChg chg="add mod">
          <ac:chgData name="Rishi" userId="9c186df9-7a0f-4ca8-a65b-7acc6ff6802b" providerId="ADAL" clId="{0F5984B8-0670-4C86-BF3E-F3385650C5C3}" dt="2020-12-16T00:49:21.816" v="17"/>
          <ac:picMkLst>
            <pc:docMk/>
            <pc:sldMk cId="3923356965" sldId="266"/>
            <ac:picMk id="10" creationId="{26F2DC6D-E3F8-4F93-B9A2-B3391F8259C0}"/>
          </ac:picMkLst>
        </pc:picChg>
      </pc:sldChg>
      <pc:sldChg chg="addSp delSp modSp modTransition">
        <pc:chgData name="Rishi" userId="9c186df9-7a0f-4ca8-a65b-7acc6ff6802b" providerId="ADAL" clId="{0F5984B8-0670-4C86-BF3E-F3385650C5C3}" dt="2020-12-16T01:07:34.660" v="29"/>
        <pc:sldMkLst>
          <pc:docMk/>
          <pc:sldMk cId="595418239" sldId="268"/>
        </pc:sldMkLst>
        <pc:picChg chg="add del mod">
          <ac:chgData name="Rishi" userId="9c186df9-7a0f-4ca8-a65b-7acc6ff6802b" providerId="ADAL" clId="{0F5984B8-0670-4C86-BF3E-F3385650C5C3}" dt="2020-12-16T01:07:34.660" v="29"/>
          <ac:picMkLst>
            <pc:docMk/>
            <pc:sldMk cId="595418239" sldId="268"/>
            <ac:picMk id="8" creationId="{5C2245BF-26DD-4137-AD0F-049ADFFFAD06}"/>
          </ac:picMkLst>
        </pc:picChg>
        <pc:picChg chg="add mod">
          <ac:chgData name="Rishi" userId="9c186df9-7a0f-4ca8-a65b-7acc6ff6802b" providerId="ADAL" clId="{0F5984B8-0670-4C86-BF3E-F3385650C5C3}" dt="2020-12-16T01:07:34.660" v="29"/>
          <ac:picMkLst>
            <pc:docMk/>
            <pc:sldMk cId="595418239" sldId="268"/>
            <ac:picMk id="9" creationId="{04E1CA09-1BE4-4389-820C-A3DC68A246A3}"/>
          </ac:picMkLst>
        </pc:picChg>
      </pc:sldChg>
      <pc:sldChg chg="addSp delSp modSp modTransition">
        <pc:chgData name="Rishi" userId="9c186df9-7a0f-4ca8-a65b-7acc6ff6802b" providerId="ADAL" clId="{0F5984B8-0670-4C86-BF3E-F3385650C5C3}" dt="2020-12-16T00:56:04.984" v="23"/>
        <pc:sldMkLst>
          <pc:docMk/>
          <pc:sldMk cId="28571086" sldId="269"/>
        </pc:sldMkLst>
        <pc:picChg chg="add del mod">
          <ac:chgData name="Rishi" userId="9c186df9-7a0f-4ca8-a65b-7acc6ff6802b" providerId="ADAL" clId="{0F5984B8-0670-4C86-BF3E-F3385650C5C3}" dt="2020-12-16T00:56:04.984" v="23"/>
          <ac:picMkLst>
            <pc:docMk/>
            <pc:sldMk cId="28571086" sldId="269"/>
            <ac:picMk id="4" creationId="{015232C4-5889-433D-A31A-B03450C24157}"/>
          </ac:picMkLst>
        </pc:picChg>
        <pc:picChg chg="add mod">
          <ac:chgData name="Rishi" userId="9c186df9-7a0f-4ca8-a65b-7acc6ff6802b" providerId="ADAL" clId="{0F5984B8-0670-4C86-BF3E-F3385650C5C3}" dt="2020-12-16T00:56:04.984" v="23"/>
          <ac:picMkLst>
            <pc:docMk/>
            <pc:sldMk cId="28571086" sldId="269"/>
            <ac:picMk id="5" creationId="{57E45C49-C37E-44AB-B7E0-5CABE8B2AE55}"/>
          </ac:picMkLst>
        </pc:picChg>
      </pc:sldChg>
      <pc:sldChg chg="addSp delSp modSp modTransition">
        <pc:chgData name="Rishi" userId="9c186df9-7a0f-4ca8-a65b-7acc6ff6802b" providerId="ADAL" clId="{0F5984B8-0670-4C86-BF3E-F3385650C5C3}" dt="2020-12-16T00:57:03.406" v="24"/>
        <pc:sldMkLst>
          <pc:docMk/>
          <pc:sldMk cId="3214066131" sldId="270"/>
        </pc:sldMkLst>
        <pc:picChg chg="add del mod">
          <ac:chgData name="Rishi" userId="9c186df9-7a0f-4ca8-a65b-7acc6ff6802b" providerId="ADAL" clId="{0F5984B8-0670-4C86-BF3E-F3385650C5C3}" dt="2020-12-16T00:57:03.406" v="24"/>
          <ac:picMkLst>
            <pc:docMk/>
            <pc:sldMk cId="3214066131" sldId="270"/>
            <ac:picMk id="4" creationId="{5517CE31-ACAE-4C91-9F90-40564E12CA9C}"/>
          </ac:picMkLst>
        </pc:picChg>
        <pc:picChg chg="add mod">
          <ac:chgData name="Rishi" userId="9c186df9-7a0f-4ca8-a65b-7acc6ff6802b" providerId="ADAL" clId="{0F5984B8-0670-4C86-BF3E-F3385650C5C3}" dt="2020-12-16T00:57:03.406" v="24"/>
          <ac:picMkLst>
            <pc:docMk/>
            <pc:sldMk cId="3214066131" sldId="270"/>
            <ac:picMk id="5" creationId="{AC724ECE-19C0-43A3-A10C-5321E7643E80}"/>
          </ac:picMkLst>
        </pc:picChg>
      </pc:sldChg>
      <pc:sldChg chg="addSp modSp modTransition">
        <pc:chgData name="Rishi" userId="9c186df9-7a0f-4ca8-a65b-7acc6ff6802b" providerId="ADAL" clId="{0F5984B8-0670-4C86-BF3E-F3385650C5C3}" dt="2020-12-16T00:58:27.166" v="25"/>
        <pc:sldMkLst>
          <pc:docMk/>
          <pc:sldMk cId="1667177531" sldId="272"/>
        </pc:sldMkLst>
        <pc:picChg chg="add mod">
          <ac:chgData name="Rishi" userId="9c186df9-7a0f-4ca8-a65b-7acc6ff6802b" providerId="ADAL" clId="{0F5984B8-0670-4C86-BF3E-F3385650C5C3}" dt="2020-12-16T00:58:27.166" v="25"/>
          <ac:picMkLst>
            <pc:docMk/>
            <pc:sldMk cId="1667177531" sldId="272"/>
            <ac:picMk id="4" creationId="{826C599C-F462-4A19-8C0B-212D84C994B0}"/>
          </ac:picMkLst>
        </pc:picChg>
      </pc:sldChg>
      <pc:sldChg chg="addSp delSp modSp modTransition">
        <pc:chgData name="Rishi" userId="9c186df9-7a0f-4ca8-a65b-7acc6ff6802b" providerId="ADAL" clId="{0F5984B8-0670-4C86-BF3E-F3385650C5C3}" dt="2020-12-16T01:00:15.797" v="28"/>
        <pc:sldMkLst>
          <pc:docMk/>
          <pc:sldMk cId="2031190944" sldId="274"/>
        </pc:sldMkLst>
        <pc:picChg chg="add del mod">
          <ac:chgData name="Rishi" userId="9c186df9-7a0f-4ca8-a65b-7acc6ff6802b" providerId="ADAL" clId="{0F5984B8-0670-4C86-BF3E-F3385650C5C3}" dt="2020-12-16T00:59:20.046" v="27"/>
          <ac:picMkLst>
            <pc:docMk/>
            <pc:sldMk cId="2031190944" sldId="274"/>
            <ac:picMk id="4" creationId="{4E893487-5ED9-42ED-B9AD-8FB679B53067}"/>
          </ac:picMkLst>
        </pc:picChg>
        <pc:picChg chg="add del mod">
          <ac:chgData name="Rishi" userId="9c186df9-7a0f-4ca8-a65b-7acc6ff6802b" providerId="ADAL" clId="{0F5984B8-0670-4C86-BF3E-F3385650C5C3}" dt="2020-12-16T01:00:15.797" v="28"/>
          <ac:picMkLst>
            <pc:docMk/>
            <pc:sldMk cId="2031190944" sldId="274"/>
            <ac:picMk id="5" creationId="{EE0F6415-4B18-4F3E-AB8E-C5D2E234FBE0}"/>
          </ac:picMkLst>
        </pc:picChg>
        <pc:picChg chg="add mod">
          <ac:chgData name="Rishi" userId="9c186df9-7a0f-4ca8-a65b-7acc6ff6802b" providerId="ADAL" clId="{0F5984B8-0670-4C86-BF3E-F3385650C5C3}" dt="2020-12-16T01:00:15.797" v="28"/>
          <ac:picMkLst>
            <pc:docMk/>
            <pc:sldMk cId="2031190944" sldId="274"/>
            <ac:picMk id="6" creationId="{63CCA1C2-D196-4AAD-BF7E-E13B99403D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0D3FA-A114-401E-B2BD-1741C9AC7385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4E70F-D806-45C2-B472-67715F497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78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Quick overview of highlights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70F-D806-45C2-B472-67715F4972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6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6C757D"/>
                </a:solidFill>
                <a:effectLst/>
                <a:latin typeface="system-ui"/>
              </a:rPr>
              <a:t>State of the art deep textual analysis models and small memory-constrained NLP projects alike could benefit from smaller sentence embeddings.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6C757D"/>
                </a:solidFill>
                <a:effectLst/>
                <a:latin typeface="system-ui"/>
              </a:rPr>
              <a:t>While there is a lot of work being done optimizing the models themselves, another approach is reducing the dimensionality of the output embeddings directly from existing transformers.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6C757D"/>
                </a:solidFill>
                <a:effectLst/>
                <a:latin typeface="system-ui"/>
              </a:rPr>
              <a:t>We hypothesize that for many problems, high dimensional features can be reduced to much smaller dimensionality using its underlying textual geometry to accomplish the same goal.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70F-D806-45C2-B472-67715F4972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0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Linear is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Nonlinear is focuses more on internal geometry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Text has some internal geometry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Linear method doesn’t seem to pick up on anything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Non-linear seems to show some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70F-D806-45C2-B472-67715F4972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04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Internal manifold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Kernel PCA has lots of similarities to linear method (PCA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T-SNE is too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70F-D806-45C2-B472-67715F4972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9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C757D"/>
                </a:solidFill>
                <a:effectLst/>
                <a:latin typeface="system-ui"/>
              </a:rPr>
              <a:t>Empirically we found Isomap works best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C757D"/>
                </a:solidFill>
                <a:effectLst/>
                <a:latin typeface="system-ui"/>
              </a:rPr>
              <a:t>Algorithm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C757D"/>
                </a:solidFill>
                <a:effectLst/>
                <a:latin typeface="system-ui"/>
              </a:rPr>
              <a:t>We think that a lot of its advantage over LLE is comes from its prioritization global distance graph vs. LLE’s emphasis on locality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70F-D806-45C2-B472-67715F4972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66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Name the three embeddings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70F-D806-45C2-B472-67715F4972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5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4E70F-D806-45C2-B472-67715F4972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7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A521-C5AE-41D2-AA9C-18390AC47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09BA2-F292-4548-8654-D67ADFEC1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56E9-1BD3-4290-A5BB-030933A6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1A1D0-5AFE-4890-B0E4-B3F3DCCF8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2F7F2-911E-48CD-95C8-B49B9E20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2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2A52-C438-49D2-BA9A-EBAD0527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C3CCD8-DED2-4EBC-9AED-9849F9E05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46FCA-35C9-40C9-8C31-15A974747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0CA1F-427C-4622-9826-6898CC54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7D51B-DBD9-4C4D-B0FC-86AEFFDC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86C5E1-2655-4D4F-A80F-CAE100820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17567-5E63-4929-AD5C-92570F911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E8716-AB8D-4E35-9FF2-5C981311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1592C-A442-48E3-84BE-27E38DB5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A91B5-E915-4B2F-8063-116D6171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9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CF3D-392B-4C2F-B32A-ED6E6D5C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8853A-8164-458B-99D9-3A9526527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8DA8C-10EE-428C-9AA7-BDD0BBFA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C4EBB-3FD4-4CD6-A3BB-6A96CA3F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A2D73-7DD3-494E-AE94-FAB6EC85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2EA7-185C-478F-B7A2-48706E17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CAF2B-9626-4521-898F-9470D08B3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A0914-73D4-40D1-9DCA-172854243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21243-91E8-475B-86C5-B9757A08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BCD98-57A7-4C5C-8B01-FBE40341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5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0183-685E-4165-8256-7FE7ECC4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2A7FA-A3A5-4769-9D11-878A93290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B91E8-A596-471C-AC79-8668A526E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79016-F406-49D2-9B6A-B05FE9EE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3C350-7033-415C-B347-456BE259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3D2E0-4F73-4792-93B6-EB7C3E2F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8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4B0E-2FE9-454C-B5AC-7D36BF20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2F00-6575-45EB-A316-5E7673F43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127E4-DCB4-4468-9D1D-7E2A3C65D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DD859D-8D41-43C1-B12C-48C3C37D3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BC46A-873A-4F33-B9DF-53342F5B6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C45F0-5651-4A83-9BB5-13565F7D6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FDF84-EA5C-451B-9151-4A36BF3A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B71C19-3489-48F6-9C59-E426C3E55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3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9992-043D-4787-B145-505E3602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C7CF9-9BD1-4C5F-BA38-0D083CC4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12867-442C-42B2-B03B-3F151EAD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DFC1E-0726-402B-8B67-A3AC75304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0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B67A3-7271-4DB3-AF2C-132CBF5B3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F53B7-1F74-4939-85A0-8824CB71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DE472-6165-411A-9EB2-353133CA6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6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BB28-D76A-46DE-9F9A-218649BE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0EC4A-375C-43F7-8569-E88DF7C33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FE79B-9BEA-47D5-8196-C1BB2F45C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90DADF-7F9A-456C-BBD3-6D0A44A6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09CD7-AD19-421E-B025-B70737A1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0C33F-513A-449A-AA28-0312BE20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99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BD12-7542-4389-BCEB-7F366C887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2F192-86AB-40EA-92FB-6C56D34E87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A4AD6-61CC-484F-990A-92F8848E3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DBAA9-35EB-4EA3-986E-F3273FF09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E14E4-2220-47DE-9580-58389B084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1F4C9-4376-4836-8E8E-61750D25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1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5D796-1F0A-40BD-851D-AA888F463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1B569-7C45-4298-9605-2A34474A8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9435C-706F-4E4F-BD93-5BC25CF6D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6DBBA-8FBC-48A6-A87D-25E769C2476F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0D44C-6B29-411B-8717-7F2A7BAD6D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D9F99-45F1-449A-B8AC-361570948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823A5-9DF3-44F2-8844-4AC86F0E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56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medium.com/pursuitnotes/day-47-kernel-pca-edfcedae3b64" TargetMode="External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hyperlink" Target="https://blog.paperspace.com/dimension-reduction-with-lle/" TargetMode="External"/><Relationship Id="rId4" Type="http://schemas.openxmlformats.org/officeDocument/2006/relationships/notesSlide" Target="../notesSlides/notesSlide4.xml"/><Relationship Id="rId9" Type="http://schemas.openxmlformats.org/officeDocument/2006/relationships/hyperlink" Target="https://www.deeplearningitalia.com/manifold-based-tools-isomap-algorith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learningitalia.com/manifold-based-tools-isomap-algorithm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medium.com/pursuitnotes/day-47-kernel-pca-edfcedae3b64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FE124923-D176-4C08-B724-420067F695E2}"/>
              </a:ext>
            </a:extLst>
          </p:cNvPr>
          <p:cNvSpPr txBox="1"/>
          <p:nvPr/>
        </p:nvSpPr>
        <p:spPr>
          <a:xfrm>
            <a:off x="7893627" y="2875002"/>
            <a:ext cx="33341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entury Gothic" panose="020B0502020202020204" pitchFamily="34" charset="0"/>
              </a:rPr>
              <a:t>ISOBERT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5442FA-F543-4DF1-8BE9-792C919E54FE}"/>
              </a:ext>
            </a:extLst>
          </p:cNvPr>
          <p:cNvSpPr txBox="1"/>
          <p:nvPr/>
        </p:nvSpPr>
        <p:spPr>
          <a:xfrm>
            <a:off x="7927908" y="3787159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By Kai Mihata and Rishi Jha</a:t>
            </a: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C0B22B9E-D078-4D8B-8428-6B4A91BEF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787"/>
    </mc:Choice>
    <mc:Fallback>
      <p:transition advTm="8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Selected Embedding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D954-F8CB-43A1-8F37-D3BF3F197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728" y="2019588"/>
            <a:ext cx="385387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Isomap (SMS_SPAM)</a:t>
            </a:r>
          </a:p>
        </p:txBody>
      </p:sp>
      <p:pic>
        <p:nvPicPr>
          <p:cNvPr id="4098" name="Picture 2" descr="SMS_SPAM Isomap Embedding Visualization">
            <a:extLst>
              <a:ext uri="{FF2B5EF4-FFF2-40B4-BE49-F238E27FC236}">
                <a16:creationId xmlns:a16="http://schemas.microsoft.com/office/drawing/2014/main" id="{84FB2AC9-61DB-468A-86C7-FD65E0C1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91" y="2938101"/>
            <a:ext cx="4729160" cy="313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MS_SPAM Isomap Embedding Visualization">
            <a:extLst>
              <a:ext uri="{FF2B5EF4-FFF2-40B4-BE49-F238E27FC236}">
                <a16:creationId xmlns:a16="http://schemas.microsoft.com/office/drawing/2014/main" id="{4BF619FC-FA85-4C04-94F5-661AE918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455" y="2938101"/>
            <a:ext cx="4729160" cy="313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A66476-283D-4BF1-AE25-DD06B56484C0}"/>
              </a:ext>
            </a:extLst>
          </p:cNvPr>
          <p:cNvSpPr txBox="1">
            <a:spLocks/>
          </p:cNvSpPr>
          <p:nvPr/>
        </p:nvSpPr>
        <p:spPr>
          <a:xfrm>
            <a:off x="6624240" y="2019588"/>
            <a:ext cx="44115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entury Gothic" panose="020B0502020202020204" pitchFamily="34" charset="0"/>
              </a:rPr>
              <a:t>Large PCA (AG_NEWS)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6C599C-F462-4A19-8C0B-212D84C994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77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21325">
        <p159:morph option="byObject"/>
      </p:transition>
    </mc:Choice>
    <mc:Fallback>
      <p:transition spd="slow" advTm="213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D954-F8CB-43A1-8F37-D3BF3F197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Compare </a:t>
            </a:r>
            <a:r>
              <a:rPr lang="en-US" dirty="0" err="1">
                <a:latin typeface="Century Gothic" panose="020B0502020202020204" pitchFamily="34" charset="0"/>
              </a:rPr>
              <a:t>DistilBERT</a:t>
            </a:r>
            <a:r>
              <a:rPr lang="en-US" dirty="0">
                <a:latin typeface="Century Gothic" panose="020B0502020202020204" pitchFamily="34" charset="0"/>
              </a:rPr>
              <a:t> reductions to other embedding reductions</a:t>
            </a:r>
          </a:p>
          <a:p>
            <a:r>
              <a:rPr lang="en-US" dirty="0">
                <a:latin typeface="Century Gothic" panose="020B0502020202020204" pitchFamily="34" charset="0"/>
              </a:rPr>
              <a:t>Test different Isomap flavors</a:t>
            </a:r>
          </a:p>
          <a:p>
            <a:r>
              <a:rPr lang="en-US" dirty="0">
                <a:latin typeface="Century Gothic" panose="020B0502020202020204" pitchFamily="34" charset="0"/>
              </a:rPr>
              <a:t>Try a dimensionality reduction that is aware of model’s labels of the data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3CCA1C2-D196-4AAD-BF7E-E13B99403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0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47937">
        <p159:morph option="byObject"/>
      </p:transition>
    </mc:Choice>
    <mc:Fallback>
      <p:transition spd="slow" advTm="479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D954-F8CB-43A1-8F37-D3BF3F197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u="none" strike="noStrike" dirty="0">
                <a:effectLst/>
                <a:latin typeface="Century Gothic" panose="020B0502020202020204" pitchFamily="34" charset="0"/>
                <a:ea typeface="STCaiyun" panose="02010800040101010101" pitchFamily="2" charset="-122"/>
              </a:rPr>
              <a:t>Large text embeddings (768 dimensional)</a:t>
            </a:r>
          </a:p>
          <a:p>
            <a:r>
              <a:rPr lang="en-US" sz="1800" b="0" i="0" u="none" strike="noStrike" dirty="0">
                <a:effectLst/>
                <a:latin typeface="Century Gothic" panose="020B0502020202020204" pitchFamily="34" charset="0"/>
                <a:ea typeface="STCaiyun" panose="02010800040101010101" pitchFamily="2" charset="-122"/>
              </a:rPr>
              <a:t>The smaller the features the better!</a:t>
            </a:r>
          </a:p>
          <a:p>
            <a:r>
              <a:rPr lang="en-US" sz="1800" b="0" i="0" u="none" strike="noStrike" dirty="0">
                <a:effectLst/>
                <a:latin typeface="Century Gothic" panose="020B0502020202020204" pitchFamily="34" charset="0"/>
                <a:ea typeface="STCaiyun" panose="02010800040101010101" pitchFamily="2" charset="-122"/>
              </a:rPr>
              <a:t>Does text have internal </a:t>
            </a:r>
            <a:r>
              <a:rPr lang="en-US" sz="1800" dirty="0">
                <a:latin typeface="Century Gothic" panose="020B0502020202020204" pitchFamily="34" charset="0"/>
                <a:ea typeface="STCaiyun" panose="02010800040101010101" pitchFamily="2" charset="-122"/>
              </a:rPr>
              <a:t>g</a:t>
            </a:r>
            <a:r>
              <a:rPr lang="en-US" sz="1800" b="0" i="0" u="none" strike="noStrike" dirty="0">
                <a:effectLst/>
                <a:latin typeface="Century Gothic" panose="020B0502020202020204" pitchFamily="34" charset="0"/>
                <a:ea typeface="STCaiyun" panose="02010800040101010101" pitchFamily="2" charset="-122"/>
              </a:rPr>
              <a:t>eometry.</a:t>
            </a:r>
          </a:p>
          <a:p>
            <a:r>
              <a:rPr lang="en-US" sz="1800" dirty="0">
                <a:latin typeface="Century Gothic" panose="020B0502020202020204" pitchFamily="34" charset="0"/>
                <a:ea typeface="STCaiyun" panose="02010800040101010101" pitchFamily="2" charset="-122"/>
              </a:rPr>
              <a:t>How do we reduce dimensionality of </a:t>
            </a:r>
            <a:r>
              <a:rPr lang="en-US" sz="1800" dirty="0" err="1">
                <a:latin typeface="Century Gothic" panose="020B0502020202020204" pitchFamily="34" charset="0"/>
                <a:ea typeface="STCaiyun" panose="02010800040101010101" pitchFamily="2" charset="-122"/>
              </a:rPr>
              <a:t>DistilBERT</a:t>
            </a:r>
            <a:r>
              <a:rPr lang="en-US" sz="1800" dirty="0">
                <a:latin typeface="Century Gothic" panose="020B0502020202020204" pitchFamily="34" charset="0"/>
                <a:ea typeface="STCaiyun" panose="02010800040101010101" pitchFamily="2" charset="-122"/>
              </a:rPr>
              <a:t>?</a:t>
            </a:r>
            <a:endParaRPr lang="en-US" sz="1800" b="0" i="0" u="none" strike="noStrike" dirty="0">
              <a:effectLst/>
              <a:latin typeface="Century Gothic" panose="020B0502020202020204" pitchFamily="34" charset="0"/>
              <a:ea typeface="STCaiyun" panose="02010800040101010101" pitchFamily="2" charset="-122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2D11957-1B13-4CFB-AB8F-F562C6AC41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11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18051">
        <p159:morph option="byObject"/>
      </p:transition>
    </mc:Choice>
    <mc:Fallback>
      <p:transition spd="slow" advTm="180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Motivation</a:t>
            </a:r>
          </a:p>
        </p:txBody>
      </p:sp>
      <p:pic>
        <p:nvPicPr>
          <p:cNvPr id="1026" name="Picture 2" descr="Isomap Miley and Microsoft">
            <a:extLst>
              <a:ext uri="{FF2B5EF4-FFF2-40B4-BE49-F238E27FC236}">
                <a16:creationId xmlns:a16="http://schemas.microsoft.com/office/drawing/2014/main" id="{B6202C09-8E01-49AD-835B-62628B42C2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923" y="3134447"/>
            <a:ext cx="4022313" cy="266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all PCA Miley and Microsoft">
            <a:extLst>
              <a:ext uri="{FF2B5EF4-FFF2-40B4-BE49-F238E27FC236}">
                <a16:creationId xmlns:a16="http://schemas.microsoft.com/office/drawing/2014/main" id="{B3DA9B21-1D57-4E18-8BEA-309246AF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64" y="3134446"/>
            <a:ext cx="4022313" cy="266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C38BA-404B-4110-A36E-51D3F6E6E77B}"/>
              </a:ext>
            </a:extLst>
          </p:cNvPr>
          <p:cNvSpPr txBox="1"/>
          <p:nvPr/>
        </p:nvSpPr>
        <p:spPr>
          <a:xfrm>
            <a:off x="838200" y="1690688"/>
            <a:ext cx="766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Linear vs. Nonlinear 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Party in the USA vs. Microsoft Service Agreement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6E3CFDF-A54D-476F-9951-0BDBC771E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60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49395">
        <p159:morph option="byObject"/>
      </p:transition>
    </mc:Choice>
    <mc:Fallback>
      <p:transition spd="slow" advTm="49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entury Gothic" panose="020B0502020202020204" pitchFamily="34" charset="0"/>
              </a:rPr>
              <a:t>Nonlinear</a:t>
            </a:r>
            <a:r>
              <a:rPr lang="en-US" dirty="0">
                <a:latin typeface="Century Gothic" panose="020B0502020202020204" pitchFamily="34" charset="0"/>
              </a:rPr>
              <a:t>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D954-F8CB-43A1-8F37-D3BF3F197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593988" y="1825625"/>
            <a:ext cx="10515600" cy="139971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Linear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PCA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~Kernel PCA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E42DD6-F73C-4D8D-9FBA-50091687171C}"/>
              </a:ext>
            </a:extLst>
          </p:cNvPr>
          <p:cNvSpPr txBox="1">
            <a:spLocks/>
          </p:cNvSpPr>
          <p:nvPr/>
        </p:nvSpPr>
        <p:spPr>
          <a:xfrm>
            <a:off x="838200" y="1694906"/>
            <a:ext cx="10515600" cy="2086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entury Gothic" panose="020B0502020202020204" pitchFamily="34" charset="0"/>
              </a:rPr>
              <a:t>Isomap</a:t>
            </a:r>
          </a:p>
          <a:p>
            <a:r>
              <a:rPr lang="en-US" dirty="0">
                <a:latin typeface="Century Gothic" panose="020B0502020202020204" pitchFamily="34" charset="0"/>
              </a:rPr>
              <a:t>~Kernel PCA</a:t>
            </a:r>
          </a:p>
          <a:p>
            <a:r>
              <a:rPr lang="en-US" dirty="0">
                <a:latin typeface="Century Gothic" panose="020B0502020202020204" pitchFamily="34" charset="0"/>
              </a:rPr>
              <a:t>LLE and variants</a:t>
            </a:r>
          </a:p>
        </p:txBody>
      </p:sp>
      <p:pic>
        <p:nvPicPr>
          <p:cNvPr id="2050" name="Picture 2" descr="Day-47 Kernel PCA. Principal component analysis and linear… | by Samet  Girgin | PursuitData | Medium">
            <a:extLst>
              <a:ext uri="{FF2B5EF4-FFF2-40B4-BE49-F238E27FC236}">
                <a16:creationId xmlns:a16="http://schemas.microsoft.com/office/drawing/2014/main" id="{6CD58691-4487-4A1D-8FB1-ACA8EE6B1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41388" y="3225338"/>
            <a:ext cx="70104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3D342-F02C-4E17-A3A0-2F8FCF0C70CD}"/>
              </a:ext>
            </a:extLst>
          </p:cNvPr>
          <p:cNvSpPr txBox="1"/>
          <p:nvPr/>
        </p:nvSpPr>
        <p:spPr>
          <a:xfrm>
            <a:off x="-3371310" y="5123358"/>
            <a:ext cx="401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  <a:hlinkClick r:id="rId6"/>
              </a:rPr>
              <a:t>link</a:t>
            </a:r>
            <a:endParaRPr lang="en-US" sz="1100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Dimension Reduction - LLE">
            <a:extLst>
              <a:ext uri="{FF2B5EF4-FFF2-40B4-BE49-F238E27FC236}">
                <a16:creationId xmlns:a16="http://schemas.microsoft.com/office/drawing/2014/main" id="{99EB308E-0598-4101-A6C0-5661A4999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728" y="3828473"/>
            <a:ext cx="3398982" cy="212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ifold-based tools: ISOMAP algorithm | DeepLearningItalia">
            <a:extLst>
              <a:ext uri="{FF2B5EF4-FFF2-40B4-BE49-F238E27FC236}">
                <a16:creationId xmlns:a16="http://schemas.microsoft.com/office/drawing/2014/main" id="{8A9BAB25-955A-4B5C-AB2A-AD198C9E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291" y="3828473"/>
            <a:ext cx="2764686" cy="212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93662-8096-4D1F-89E5-5826559176EB}"/>
              </a:ext>
            </a:extLst>
          </p:cNvPr>
          <p:cNvSpPr txBox="1"/>
          <p:nvPr/>
        </p:nvSpPr>
        <p:spPr>
          <a:xfrm>
            <a:off x="9156250" y="5952837"/>
            <a:ext cx="692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  <a:hlinkClick r:id="rId9"/>
              </a:rPr>
              <a:t>Isomap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4611CD-CE7E-4CF9-AD5C-CF9DCCEED61C}"/>
              </a:ext>
            </a:extLst>
          </p:cNvPr>
          <p:cNvSpPr txBox="1"/>
          <p:nvPr/>
        </p:nvSpPr>
        <p:spPr>
          <a:xfrm>
            <a:off x="1684321" y="5822032"/>
            <a:ext cx="391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  <a:hlinkClick r:id="rId10"/>
              </a:rPr>
              <a:t>LLE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6F2DC6D-E3F8-4F93-B9A2-B3391F825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6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14890">
        <p159:morph option="byObject"/>
      </p:transition>
    </mc:Choice>
    <mc:Fallback>
      <p:transition spd="slow" advTm="148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Isomap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D954-F8CB-43A1-8F37-D3BF3F197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593988" y="1825625"/>
            <a:ext cx="10515600" cy="139971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Linear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PCA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~Kernel PCA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E42DD6-F73C-4D8D-9FBA-50091687171C}"/>
              </a:ext>
            </a:extLst>
          </p:cNvPr>
          <p:cNvSpPr txBox="1">
            <a:spLocks/>
          </p:cNvSpPr>
          <p:nvPr/>
        </p:nvSpPr>
        <p:spPr>
          <a:xfrm>
            <a:off x="838200" y="1694906"/>
            <a:ext cx="10515600" cy="2086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Determine the neighbors of each point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Construct a neighborhood graph</a:t>
            </a:r>
            <a:endParaRPr lang="en-US" dirty="0">
              <a:solidFill>
                <a:srgbClr val="202122"/>
              </a:solidFill>
              <a:latin typeface="Century Gothic" panose="020B0502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Compute shortest path between two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Century Gothic" panose="020B0502020202020204" pitchFamily="34" charset="0"/>
              </a:rPr>
              <a:t>Compute lower-dimensional embedding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Day-47 Kernel PCA. Principal component analysis and linear… | by Samet  Girgin | PursuitData | Medium">
            <a:extLst>
              <a:ext uri="{FF2B5EF4-FFF2-40B4-BE49-F238E27FC236}">
                <a16:creationId xmlns:a16="http://schemas.microsoft.com/office/drawing/2014/main" id="{6CD58691-4487-4A1D-8FB1-ACA8EE6B1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41388" y="3225338"/>
            <a:ext cx="70104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3D342-F02C-4E17-A3A0-2F8FCF0C70CD}"/>
              </a:ext>
            </a:extLst>
          </p:cNvPr>
          <p:cNvSpPr txBox="1"/>
          <p:nvPr/>
        </p:nvSpPr>
        <p:spPr>
          <a:xfrm>
            <a:off x="-3371310" y="5123358"/>
            <a:ext cx="4017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  <a:hlinkClick r:id="rId6"/>
              </a:rPr>
              <a:t>link</a:t>
            </a:r>
            <a:endParaRPr lang="en-US" sz="1100" dirty="0">
              <a:latin typeface="Century Gothic" panose="020B0502020202020204" pitchFamily="34" charset="0"/>
            </a:endParaRPr>
          </a:p>
        </p:txBody>
      </p:sp>
      <p:pic>
        <p:nvPicPr>
          <p:cNvPr id="3076" name="Picture 4" descr="Manifold-based tools: ISOMAP algorithm | DeepLearningItalia">
            <a:extLst>
              <a:ext uri="{FF2B5EF4-FFF2-40B4-BE49-F238E27FC236}">
                <a16:creationId xmlns:a16="http://schemas.microsoft.com/office/drawing/2014/main" id="{8A9BAB25-955A-4B5C-AB2A-AD198C9EA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657" y="4061176"/>
            <a:ext cx="2764686" cy="212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093662-8096-4D1F-89E5-5826559176EB}"/>
              </a:ext>
            </a:extLst>
          </p:cNvPr>
          <p:cNvSpPr txBox="1"/>
          <p:nvPr/>
        </p:nvSpPr>
        <p:spPr>
          <a:xfrm>
            <a:off x="6785616" y="6185540"/>
            <a:ext cx="6927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entury Gothic" panose="020B0502020202020204" pitchFamily="34" charset="0"/>
                <a:hlinkClick r:id="rId8"/>
              </a:rPr>
              <a:t>Isomap</a:t>
            </a:r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4E1CA09-1BE4-4389-820C-A3DC68A24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18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24922">
        <p159:morph option="byObject"/>
      </p:transition>
    </mc:Choice>
    <mc:Fallback>
      <p:transition spd="slow" advTm="249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Methodology - Embeddings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184DAA-04C1-4631-854A-6E3AF7756512}"/>
              </a:ext>
            </a:extLst>
          </p:cNvPr>
          <p:cNvGrpSpPr/>
          <p:nvPr/>
        </p:nvGrpSpPr>
        <p:grpSpPr>
          <a:xfrm>
            <a:off x="1838761" y="1690688"/>
            <a:ext cx="8514477" cy="4442184"/>
            <a:chOff x="678426" y="804782"/>
            <a:chExt cx="8514477" cy="44421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5B12D1-983E-491B-96FE-F807C5674C1C}"/>
                </a:ext>
              </a:extLst>
            </p:cNvPr>
            <p:cNvSpPr/>
            <p:nvPr/>
          </p:nvSpPr>
          <p:spPr>
            <a:xfrm>
              <a:off x="8090708" y="804782"/>
              <a:ext cx="1097280" cy="201168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IsoBERT</a:t>
              </a:r>
              <a:endParaRPr lang="en-US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D4F7C6E-4AF1-4BEB-B7F6-E19464A32062}"/>
                </a:ext>
              </a:extLst>
            </p:cNvPr>
            <p:cNvCxnSpPr>
              <a:cxnSpLocks/>
              <a:stCxn id="34" idx="3"/>
              <a:endCxn id="32" idx="1"/>
            </p:cNvCxnSpPr>
            <p:nvPr/>
          </p:nvCxnSpPr>
          <p:spPr>
            <a:xfrm>
              <a:off x="4345858" y="2852813"/>
              <a:ext cx="7226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181427-8140-4C60-8A63-0620D14A83BB}"/>
                </a:ext>
              </a:extLst>
            </p:cNvPr>
            <p:cNvGrpSpPr/>
            <p:nvPr/>
          </p:nvGrpSpPr>
          <p:grpSpPr>
            <a:xfrm>
              <a:off x="678426" y="1828798"/>
              <a:ext cx="3667432" cy="2461111"/>
              <a:chOff x="2203152" y="1828800"/>
              <a:chExt cx="1756057" cy="2461111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D2637BB-1B20-41C4-83F1-F12629B1219E}"/>
                  </a:ext>
                </a:extLst>
              </p:cNvPr>
              <p:cNvSpPr/>
              <p:nvPr/>
            </p:nvSpPr>
            <p:spPr>
              <a:xfrm>
                <a:off x="2203152" y="1828800"/>
                <a:ext cx="1756057" cy="204802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latin typeface="Century Gothic" panose="020B0502020202020204" pitchFamily="34" charset="0"/>
                  </a:rPr>
                  <a:t>DistilBERT</a:t>
                </a:r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C8A118-74CC-48AF-9BDE-310C9848EEAE}"/>
                  </a:ext>
                </a:extLst>
              </p:cNvPr>
              <p:cNvSpPr txBox="1"/>
              <p:nvPr/>
            </p:nvSpPr>
            <p:spPr>
              <a:xfrm>
                <a:off x="2844071" y="4012913"/>
                <a:ext cx="474217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N x 768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6A94DE6-68A1-4E08-81F0-196DF615D6AC}"/>
                </a:ext>
              </a:extLst>
            </p:cNvPr>
            <p:cNvGrpSpPr/>
            <p:nvPr/>
          </p:nvGrpSpPr>
          <p:grpSpPr>
            <a:xfrm>
              <a:off x="5068529" y="1828798"/>
              <a:ext cx="1957685" cy="2461109"/>
              <a:chOff x="4896931" y="1828800"/>
              <a:chExt cx="689558" cy="246110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16552A-76D5-41EA-88F9-838F6454CDFC}"/>
                  </a:ext>
                </a:extLst>
              </p:cNvPr>
              <p:cNvSpPr/>
              <p:nvPr/>
            </p:nvSpPr>
            <p:spPr>
              <a:xfrm>
                <a:off x="4896931" y="1828800"/>
                <a:ext cx="689558" cy="2048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Large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5CEE2D-BFEF-46AC-95A0-73314FC6B7A5}"/>
                  </a:ext>
                </a:extLst>
              </p:cNvPr>
              <p:cNvSpPr txBox="1"/>
              <p:nvPr/>
            </p:nvSpPr>
            <p:spPr>
              <a:xfrm>
                <a:off x="4976454" y="4012911"/>
                <a:ext cx="530511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entury Gothic" panose="020B0502020202020204" pitchFamily="34" charset="0"/>
                  </a:rPr>
                  <a:t>N x 64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4C41E8-BAAF-4D8C-B8ED-BABE10E8D84C}"/>
                </a:ext>
              </a:extLst>
            </p:cNvPr>
            <p:cNvSpPr/>
            <p:nvPr/>
          </p:nvSpPr>
          <p:spPr>
            <a:xfrm>
              <a:off x="8095625" y="2819379"/>
              <a:ext cx="1097278" cy="20116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entury Gothic" panose="020B0502020202020204" pitchFamily="34" charset="0"/>
                </a:rPr>
                <a:t>Small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FAC090-C9FF-477F-B8C6-2322FF3A0950}"/>
                </a:ext>
              </a:extLst>
            </p:cNvPr>
            <p:cNvSpPr txBox="1"/>
            <p:nvPr/>
          </p:nvSpPr>
          <p:spPr>
            <a:xfrm>
              <a:off x="8303504" y="4963745"/>
              <a:ext cx="671685" cy="283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entury Gothic" panose="020B0502020202020204" pitchFamily="34" charset="0"/>
                </a:rPr>
                <a:t>N x 16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A17CD7D-E353-4F58-BD45-E0041ED3CF0F}"/>
                </a:ext>
              </a:extLst>
            </p:cNvPr>
            <p:cNvCxnSpPr>
              <a:cxnSpLocks/>
              <a:stCxn id="32" idx="3"/>
              <a:endCxn id="21" idx="1"/>
            </p:cNvCxnSpPr>
            <p:nvPr/>
          </p:nvCxnSpPr>
          <p:spPr>
            <a:xfrm flipV="1">
              <a:off x="7026214" y="1810622"/>
              <a:ext cx="1064494" cy="104219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8503AC-99B6-4EA1-90E2-7FACACD617E6}"/>
                </a:ext>
              </a:extLst>
            </p:cNvPr>
            <p:cNvCxnSpPr>
              <a:cxnSpLocks/>
              <a:stCxn id="32" idx="3"/>
              <a:endCxn id="25" idx="1"/>
            </p:cNvCxnSpPr>
            <p:nvPr/>
          </p:nvCxnSpPr>
          <p:spPr>
            <a:xfrm>
              <a:off x="7026214" y="2852813"/>
              <a:ext cx="1069411" cy="9724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F15C0E-B56E-4752-BF31-460E384A60CA}"/>
                </a:ext>
              </a:extLst>
            </p:cNvPr>
            <p:cNvSpPr txBox="1"/>
            <p:nvPr/>
          </p:nvSpPr>
          <p:spPr>
            <a:xfrm>
              <a:off x="4449750" y="2620297"/>
              <a:ext cx="514885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  <a:latin typeface="Century Gothic" panose="020B0502020202020204" pitchFamily="34" charset="0"/>
                </a:rPr>
                <a:t>PCA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105620-EB02-43A4-A8D9-FC99FF41E4F7}"/>
                </a:ext>
              </a:extLst>
            </p:cNvPr>
            <p:cNvSpPr txBox="1"/>
            <p:nvPr/>
          </p:nvSpPr>
          <p:spPr>
            <a:xfrm rot="2527648">
              <a:off x="7350266" y="3109812"/>
              <a:ext cx="514885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  <a:latin typeface="Century Gothic" panose="020B0502020202020204" pitchFamily="34" charset="0"/>
                </a:rPr>
                <a:t>PCA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2921AD-9CA5-4982-AC27-26E7D211D25C}"/>
                </a:ext>
              </a:extLst>
            </p:cNvPr>
            <p:cNvSpPr txBox="1"/>
            <p:nvPr/>
          </p:nvSpPr>
          <p:spPr>
            <a:xfrm rot="18998409">
              <a:off x="7162198" y="2369813"/>
              <a:ext cx="734497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Isomap</a:t>
              </a:r>
            </a:p>
          </p:txBody>
        </p:sp>
      </p:grp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D10B27E8-205A-4171-A76A-8451D5441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99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42185">
        <p159:morph option="byObject"/>
      </p:transition>
    </mc:Choice>
    <mc:Fallback>
      <p:transition spd="slow" advTm="421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Methodology -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D954-F8CB-43A1-8F37-D3BF3F197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4 datasets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Text Classification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Sentiment Analysis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6071C4-CF81-4622-B021-80F67CDD3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533" y="3429000"/>
            <a:ext cx="7892933" cy="2241203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C7A6300-9485-4B5F-B9E1-07ABEDF904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8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9612">
        <p159:morph option="byObject"/>
      </p:transition>
    </mc:Choice>
    <mc:Fallback>
      <p:transition spd="slow" advTm="96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D954-F8CB-43A1-8F37-D3BF3F197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Optimized Hyperparameters: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Large PCA: 64 components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Isomap: 16 components, 32 neighbors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Small PCA: 16 components</a:t>
            </a:r>
          </a:p>
          <a:p>
            <a:r>
              <a:rPr lang="en-US" dirty="0">
                <a:latin typeface="Century Gothic" panose="020B0502020202020204" pitchFamily="34" charset="0"/>
              </a:rPr>
              <a:t>Model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Two fully-connected layers with hidden dimension 32</a:t>
            </a:r>
          </a:p>
          <a:p>
            <a:pPr lvl="1"/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E45C49-C37E-44AB-B7E0-5CABE8B2A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20532">
        <p159:morph option="byObject"/>
      </p:transition>
    </mc:Choice>
    <mc:Fallback>
      <p:transition spd="slow" advTm="205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E58C7-5781-4F9B-B495-752F604E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1D954-F8CB-43A1-8F37-D3BF3F197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Isomap vs Small PCA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Same number of components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Isomap averaged ~1.1% better test accuracy</a:t>
            </a:r>
          </a:p>
          <a:p>
            <a:r>
              <a:rPr lang="en-US" dirty="0">
                <a:latin typeface="Century Gothic" panose="020B0502020202020204" pitchFamily="34" charset="0"/>
              </a:rPr>
              <a:t>Isomap vs Logistic Regression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48-fold reduction in dimensionality</a:t>
            </a:r>
          </a:p>
          <a:p>
            <a:pPr lvl="1"/>
            <a:r>
              <a:rPr lang="en-US" dirty="0">
                <a:latin typeface="Century Gothic" panose="020B0502020202020204" pitchFamily="34" charset="0"/>
              </a:rPr>
              <a:t>Only averaged ~1.7% worse</a:t>
            </a:r>
          </a:p>
          <a:p>
            <a:r>
              <a:rPr lang="en-US" dirty="0">
                <a:latin typeface="Century Gothic" panose="020B0502020202020204" pitchFamily="34" charset="0"/>
              </a:rPr>
              <a:t>Isomap either converged faster</a:t>
            </a:r>
          </a:p>
          <a:p>
            <a:r>
              <a:rPr lang="en-US" dirty="0">
                <a:latin typeface="Century Gothic" panose="020B0502020202020204" pitchFamily="34" charset="0"/>
              </a:rPr>
              <a:t>Isomap reduction was slower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724ECE-19C0-43A3-A10C-5321E7643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6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Tm="30203">
        <p159:morph option="byObject"/>
      </p:transition>
    </mc:Choice>
    <mc:Fallback>
      <p:transition spd="slow" advTm="302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409</Words>
  <Application>Microsoft Office PowerPoint</Application>
  <PresentationFormat>Widescreen</PresentationFormat>
  <Paragraphs>91</Paragraphs>
  <Slides>11</Slides>
  <Notes>7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system-ui</vt:lpstr>
      <vt:lpstr>Office Theme</vt:lpstr>
      <vt:lpstr>PowerPoint Presentation</vt:lpstr>
      <vt:lpstr>Problem</vt:lpstr>
      <vt:lpstr>Motivation</vt:lpstr>
      <vt:lpstr>Nonlinear Reduction</vt:lpstr>
      <vt:lpstr>Isomap Algorithm</vt:lpstr>
      <vt:lpstr>Methodology - Embeddings</vt:lpstr>
      <vt:lpstr>Methodology - Datasets</vt:lpstr>
      <vt:lpstr>Experiments</vt:lpstr>
      <vt:lpstr>Results</vt:lpstr>
      <vt:lpstr>Selected Embedding Graphs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 Jha</dc:creator>
  <cp:lastModifiedBy>Rishi Jha</cp:lastModifiedBy>
  <cp:revision>17</cp:revision>
  <dcterms:created xsi:type="dcterms:W3CDTF">2020-12-15T05:14:36Z</dcterms:created>
  <dcterms:modified xsi:type="dcterms:W3CDTF">2020-12-16T01:08:49Z</dcterms:modified>
</cp:coreProperties>
</file>